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312" r:id="rId5"/>
    <p:sldId id="259" r:id="rId6"/>
    <p:sldId id="297" r:id="rId7"/>
    <p:sldId id="298" r:id="rId8"/>
    <p:sldId id="299" r:id="rId9"/>
    <p:sldId id="300" r:id="rId10"/>
    <p:sldId id="301" r:id="rId11"/>
    <p:sldId id="313" r:id="rId12"/>
    <p:sldId id="303" r:id="rId13"/>
    <p:sldId id="304" r:id="rId14"/>
    <p:sldId id="305" r:id="rId15"/>
    <p:sldId id="324" r:id="rId16"/>
    <p:sldId id="326" r:id="rId17"/>
    <p:sldId id="327" r:id="rId18"/>
    <p:sldId id="306" r:id="rId19"/>
    <p:sldId id="314" r:id="rId20"/>
    <p:sldId id="311" r:id="rId21"/>
    <p:sldId id="315" r:id="rId22"/>
    <p:sldId id="316" r:id="rId23"/>
    <p:sldId id="317" r:id="rId24"/>
    <p:sldId id="328" r:id="rId25"/>
    <p:sldId id="319" r:id="rId26"/>
    <p:sldId id="321" r:id="rId27"/>
    <p:sldId id="320" r:id="rId28"/>
    <p:sldId id="322" r:id="rId29"/>
    <p:sldId id="329" r:id="rId30"/>
    <p:sldId id="330" r:id="rId31"/>
    <p:sldId id="331" r:id="rId32"/>
    <p:sldId id="323" r:id="rId33"/>
    <p:sldId id="29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12" autoAdjust="0"/>
    <p:restoredTop sz="94660"/>
  </p:normalViewPr>
  <p:slideViewPr>
    <p:cSldViewPr>
      <p:cViewPr varScale="1">
        <p:scale>
          <a:sx n="74" d="100"/>
          <a:sy n="7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Figure 1: Percent of diet that is local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&lt; 20%</c:v>
                </c:pt>
                <c:pt idx="2">
                  <c:v>&lt;50%</c:v>
                </c:pt>
                <c:pt idx="3">
                  <c:v>&lt;75%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15.2</c:v>
                </c:pt>
                <c:pt idx="1">
                  <c:v>42.4</c:v>
                </c:pt>
                <c:pt idx="2">
                  <c:v>39.4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03F69C-9C76-4EB8-8AA4-D0319725010F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DD248A-D26E-41AB-BA55-732E46D827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5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15</a:t>
            </a:fld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  <a:p>
            <a:r>
              <a:rPr lang="en-CA" smtClean="0"/>
              <a:t>Food sources show Western and Indigenous integration but top two are mainstream.</a:t>
            </a:r>
          </a:p>
          <a:p>
            <a:r>
              <a:rPr lang="en-CA" smtClean="0"/>
              <a:t>Note important role of food sharing in the community</a:t>
            </a:r>
          </a:p>
          <a:p>
            <a:endParaRPr lang="en-CA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5D4C39-8722-4BFD-843A-57BDC0C49CC8}" type="slidenum">
              <a:rPr lang="en-CA" sz="1200"/>
              <a:pPr algn="r"/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Largely western, mainstream</a:t>
            </a:r>
          </a:p>
          <a:p>
            <a:endParaRPr lang="en-CA" smtClean="0"/>
          </a:p>
          <a:p>
            <a:endParaRPr lang="en-CA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00783B-4DC2-4EF2-B072-CE60AE07CB49}" type="slidenum">
              <a:rPr lang="en-CA" sz="1200"/>
              <a:pPr algn="r"/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18</a:t>
            </a:fld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20</a:t>
            </a:fld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21</a:t>
            </a:fld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23</a:t>
            </a:fld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  <a:p>
            <a:r>
              <a:rPr lang="en-CA" smtClean="0"/>
              <a:t>These values guide food choices</a:t>
            </a:r>
          </a:p>
          <a:p>
            <a:endParaRPr lang="en-CA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C73971-F51E-46E0-89DE-11B004352CA2}" type="slidenum">
              <a:rPr lang="en-CA" sz="1200"/>
              <a:pPr algn="r"/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25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26</a:t>
            </a:fld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27</a:t>
            </a:fld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28</a:t>
            </a:fld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31C9C6-A568-4311-A2CD-4D159141A4B5}" type="slidenum">
              <a:rPr lang="en-CA" sz="1200"/>
              <a:pPr algn="r"/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30</a:t>
            </a:fld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31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7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8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9</a:t>
            </a:fld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10</a:t>
            </a:fld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12</a:t>
            </a:fld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13</a:t>
            </a:fld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ADA172-3289-4D67-B53D-B7B1C9257AFF}" type="slidenum">
              <a:rPr lang="en-CA" smtClean="0"/>
              <a:pPr/>
              <a:t>14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4AEBEF-4580-4CF3-B29A-BA5832FB73B8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56DCAD-A002-4D35-81CC-799FE48EF7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2003-DE9C-46A1-9F7B-2253CA0700D8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9937-F891-470E-ACBC-A77514AD30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F446-FFB0-4043-AE80-4F3BF9B97111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6771-89B9-452E-8961-509EE9F973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3D3E-ACDE-4E69-BB74-9A8F96E4B208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FC6A-846B-465D-A5F3-7FB6FFA847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C1FD62-1300-417F-BCE3-56183E9E953D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0B1583-D52E-40C4-9BAC-3515A14CA4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DFAD2D-37A1-4BAB-AE5F-A06A6C543912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73E3B-F7F0-4E01-8A80-57EB505B37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DDEF01-12B2-4118-A0AB-5594DF33345D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E8CA00-074F-4D98-B7A1-03C03BA5AA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53762-AF57-4687-8E86-67B2A9A96027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A347B8-84BE-4C23-A9B6-AFF2674170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AF37-C0D5-453F-B904-68774C9A4FE0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9540-DB1A-4CDF-82DC-2C7F619687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767060-18BE-4464-A45B-A7F0137BAA64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97DC9-BCCF-42B4-8455-315848C68C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5377C9-8403-42E3-8081-48A0CA44E0DF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A188B8C-D4D9-4D0D-BB67-FDC2164CE4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A40BDC-B446-4A92-8C3C-2B57C6C58A9E}" type="datetimeFigureOut">
              <a:rPr lang="en-US"/>
              <a:pPr>
                <a:defRPr/>
              </a:pPr>
              <a:t>10/14/2010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BEF3291-5E29-490F-9CB2-D4DC47F49C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51" r:id="rId4"/>
    <p:sldLayoutId id="2147483752" r:id="rId5"/>
    <p:sldLayoutId id="2147483753" r:id="rId6"/>
    <p:sldLayoutId id="2147483746" r:id="rId7"/>
    <p:sldLayoutId id="2147483754" r:id="rId8"/>
    <p:sldLayoutId id="2147483755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incmovi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rtthemovie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Food Security and Cultural Connectedness</a:t>
            </a:r>
            <a:endParaRPr lang="en-CA" sz="32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CA" dirty="0" smtClean="0"/>
              <a:t>Rural Sustainability</a:t>
            </a:r>
          </a:p>
        </p:txBody>
      </p:sp>
      <p:pic>
        <p:nvPicPr>
          <p:cNvPr id="9220" name="Picture 7" descr="C:\Users\Mirella\AppData\Local\Microsoft\Windows\Temporary Internet Files\Content.IE5\5Y65QK53\MPj043733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926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u="sng" dirty="0" smtClean="0"/>
              <a:t>Reflection</a:t>
            </a:r>
            <a:r>
              <a:rPr lang="en-CA" dirty="0" smtClean="0"/>
              <a:t>:</a:t>
            </a:r>
          </a:p>
          <a:p>
            <a:pPr eaLnBrk="1" hangingPunct="1"/>
            <a:r>
              <a:rPr lang="en-CA" dirty="0" smtClean="0"/>
              <a:t>Are you food secure?</a:t>
            </a:r>
          </a:p>
          <a:p>
            <a:pPr eaLnBrk="1" hangingPunct="1"/>
            <a:r>
              <a:rPr lang="en-CA" dirty="0" smtClean="0"/>
              <a:t>Is your community food secure?</a:t>
            </a:r>
          </a:p>
          <a:p>
            <a:pPr eaLnBrk="1" hangingPunct="1"/>
            <a:r>
              <a:rPr lang="en-CA" dirty="0" smtClean="0"/>
              <a:t>What is the relationship between food security and sustainability?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2. Food Security and Sustainability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1. Introduction</a:t>
            </a:r>
          </a:p>
          <a:p>
            <a:pPr eaLnBrk="1" hangingPunct="1"/>
            <a:r>
              <a:rPr lang="en-CA" dirty="0" smtClean="0"/>
              <a:t>2. Food Security and Sustainability</a:t>
            </a:r>
          </a:p>
          <a:p>
            <a:pPr eaLnBrk="1" hangingPunct="1"/>
            <a:r>
              <a:rPr lang="en-CA" dirty="0" smtClean="0"/>
              <a:t>3. Food Systems in Rural Communities</a:t>
            </a:r>
          </a:p>
          <a:p>
            <a:pPr eaLnBrk="1" hangingPunct="1"/>
            <a:r>
              <a:rPr lang="en-CA" dirty="0" smtClean="0"/>
              <a:t>4. </a:t>
            </a:r>
            <a:r>
              <a:rPr lang="en-CA" dirty="0" smtClean="0"/>
              <a:t>Culture</a:t>
            </a:r>
            <a:r>
              <a:rPr lang="en-CA" dirty="0" smtClean="0"/>
              <a:t>, Food Security, and Rural Sustainability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Outline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How does the global food system operate in your community?</a:t>
            </a:r>
          </a:p>
          <a:p>
            <a:pPr eaLnBrk="1" hangingPunct="1"/>
            <a:r>
              <a:rPr lang="en-CA" dirty="0" smtClean="0"/>
              <a:t>For more on the state of the International Food </a:t>
            </a:r>
            <a:r>
              <a:rPr lang="en-CA" dirty="0" smtClean="0"/>
              <a:t>System see trailers for:</a:t>
            </a:r>
            <a:endParaRPr lang="en-CA" dirty="0" smtClean="0"/>
          </a:p>
          <a:p>
            <a:pPr lvl="1" eaLnBrk="1" hangingPunct="1"/>
            <a:r>
              <a:rPr lang="en-CA" dirty="0" smtClean="0"/>
              <a:t>Food, Inc.: </a:t>
            </a:r>
            <a:r>
              <a:rPr lang="en-CA" dirty="0" err="1" smtClean="0">
                <a:hlinkClick r:id="rId3"/>
              </a:rPr>
              <a:t>www.foodincmovie.com</a:t>
            </a:r>
            <a:r>
              <a:rPr lang="en-CA" dirty="0" smtClean="0"/>
              <a:t> </a:t>
            </a:r>
          </a:p>
          <a:p>
            <a:pPr lvl="1" eaLnBrk="1" hangingPunct="1"/>
            <a:r>
              <a:rPr lang="en-CA" dirty="0" smtClean="0"/>
              <a:t>Dirt! The Movie: </a:t>
            </a:r>
            <a:r>
              <a:rPr lang="en-CA" dirty="0" err="1" smtClean="0">
                <a:hlinkClick r:id="rId4"/>
              </a:rPr>
              <a:t>www.dirtthemovie.org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3. Food Systems in Rural Communities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Rural food producing communities experience impacts of this food system on environmental, economic, and human health.</a:t>
            </a:r>
          </a:p>
          <a:p>
            <a:pPr eaLnBrk="1" hangingPunct="1"/>
            <a:r>
              <a:rPr lang="en-CA" dirty="0" smtClean="0"/>
              <a:t>Other rural communities also affected:</a:t>
            </a:r>
          </a:p>
          <a:p>
            <a:pPr eaLnBrk="1" hangingPunct="1"/>
            <a:r>
              <a:rPr lang="en-CA" dirty="0" smtClean="0"/>
              <a:t>Northern residents depend mostly on the international food system; local food is considered a supplement.</a:t>
            </a:r>
          </a:p>
          <a:p>
            <a:pPr eaLnBrk="1" hangingPunct="1"/>
            <a:r>
              <a:rPr lang="en-CA" dirty="0" smtClean="0"/>
              <a:t>Local food not widely available for purchase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3. Food Systems in Rural Communities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Local food behaviour N=21 Aboriginal people in Northern Ontario (</a:t>
            </a:r>
            <a:r>
              <a:rPr lang="en-CA" dirty="0" err="1" smtClean="0"/>
              <a:t>Aroland</a:t>
            </a:r>
            <a:r>
              <a:rPr lang="en-CA" dirty="0" smtClean="0"/>
              <a:t>)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3. Food Systems in Rural Communities</a:t>
            </a: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5" y="2492896"/>
          <a:ext cx="8208912" cy="2610290"/>
        </p:xfrm>
        <a:graphic>
          <a:graphicData uri="http://schemas.openxmlformats.org/drawingml/2006/table">
            <a:tbl>
              <a:tblPr/>
              <a:tblGrid>
                <a:gridCol w="1656183"/>
                <a:gridCol w="1627039"/>
                <a:gridCol w="1641611"/>
                <a:gridCol w="1641611"/>
                <a:gridCol w="1642468"/>
              </a:tblGrid>
              <a:tr h="738082">
                <a:tc gridSpan="5"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Table 1. Mean and standard deviation of self-estimated frequency with which meals include a given local food by season.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904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Winter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Spring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Summer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Autumn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Fish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1.65 (1.20)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2.03 (1.22)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2.14 (1.20)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1.59 (1.34)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Blueberries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.57 (1.00)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.50 (.96)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2.20 (1.03)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.82 (1.25)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Wild Rice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0.00 (0.00)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0.00 (0.00)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.16 (.57)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.09 (.30)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Grouse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.45 (.91)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.59 (1.02)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Calibri"/>
                          <a:ea typeface="Calibri"/>
                          <a:cs typeface="Times New Roman"/>
                        </a:rPr>
                        <a:t>.84 (1.09)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1.20 (1.39)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15719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* Note: 0=none, 1=a little, 2=some, 3=most, 4=all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Local food behaviour N=21 Aboriginal people in Northern Ontario (</a:t>
            </a:r>
            <a:r>
              <a:rPr lang="en-CA" dirty="0" err="1" smtClean="0"/>
              <a:t>Aroland</a:t>
            </a:r>
            <a:r>
              <a:rPr lang="en-CA" dirty="0" smtClean="0"/>
              <a:t>)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3. Food Systems in Rural Communities</a:t>
            </a:r>
            <a:endParaRPr lang="en-CA" sz="3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55576" y="2420888"/>
          <a:ext cx="77768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CA" sz="3200" dirty="0" smtClean="0"/>
              <a:t>3. Food Systems in Rural Communities</a:t>
            </a: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1772816"/>
          <a:ext cx="6383610" cy="397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698"/>
                <a:gridCol w="2368912"/>
              </a:tblGrid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Where</a:t>
                      </a:r>
                      <a:r>
                        <a:rPr lang="en-CA" baseline="0" dirty="0" smtClean="0"/>
                        <a:t> do you get your food?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Nearby Grocery Store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4.2</a:t>
                      </a:r>
                      <a:endParaRPr lang="en-CA" dirty="0"/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Convenience Store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3.3</a:t>
                      </a:r>
                      <a:endParaRPr lang="en-CA" dirty="0"/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Fishing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3.25</a:t>
                      </a:r>
                      <a:endParaRPr lang="en-CA" dirty="0"/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Hunting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2.85</a:t>
                      </a:r>
                      <a:endParaRPr lang="en-CA" dirty="0"/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Sharing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2.75</a:t>
                      </a:r>
                      <a:endParaRPr lang="en-CA" dirty="0"/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Trapping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2.05</a:t>
                      </a:r>
                      <a:endParaRPr lang="en-CA" dirty="0"/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Gathering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Berries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1.85</a:t>
                      </a:r>
                      <a:endParaRPr lang="en-CA" dirty="0"/>
                    </a:p>
                  </a:txBody>
                  <a:tcPr/>
                </a:tc>
              </a:tr>
              <a:tr h="469116">
                <a:tc>
                  <a:txBody>
                    <a:bodyPr/>
                    <a:lstStyle/>
                    <a:p>
                      <a:r>
                        <a:rPr lang="en-CA" dirty="0" smtClean="0"/>
                        <a:t>Big</a:t>
                      </a:r>
                      <a:r>
                        <a:rPr lang="en-CA" baseline="0" dirty="0" smtClean="0"/>
                        <a:t> Grocery Store in Thunder Bay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1.6</a:t>
                      </a:r>
                      <a:endParaRPr lang="en-CA" dirty="0"/>
                    </a:p>
                  </a:txBody>
                  <a:tcPr/>
                </a:tc>
              </a:tr>
              <a:tr h="389342">
                <a:tc>
                  <a:txBody>
                    <a:bodyPr/>
                    <a:lstStyle/>
                    <a:p>
                      <a:r>
                        <a:rPr lang="en-CA" dirty="0" smtClean="0"/>
                        <a:t>Growing Vegetables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1.15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526" name="TextBox 4"/>
          <p:cNvSpPr txBox="1">
            <a:spLocks noChangeArrowheads="1"/>
          </p:cNvSpPr>
          <p:nvPr/>
        </p:nvSpPr>
        <p:spPr bwMode="auto">
          <a:xfrm>
            <a:off x="1619672" y="5805264"/>
            <a:ext cx="6372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5 = Always; 4 = Often; 3 = Sometimes; 2 = Rarely; 1 = Never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641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Local food behaviour N = 20 Aboriginal people, </a:t>
            </a:r>
            <a:r>
              <a:rPr lang="en-CA" dirty="0" err="1" smtClean="0"/>
              <a:t>Ginoogaming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5" name="Group 39"/>
          <p:cNvGraphicFramePr>
            <a:graphicFrameLocks noGrp="1"/>
          </p:cNvGraphicFramePr>
          <p:nvPr/>
        </p:nvGraphicFramePr>
        <p:xfrm>
          <a:off x="1475656" y="1844824"/>
          <a:ext cx="6643688" cy="3937000"/>
        </p:xfrm>
        <a:graphic>
          <a:graphicData uri="http://schemas.openxmlformats.org/drawingml/2006/table">
            <a:tbl>
              <a:tblPr/>
              <a:tblGrid>
                <a:gridCol w="4178300"/>
                <a:gridCol w="2465388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How often do you eat these foods?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Bananas / Beef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Potatoes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Chicken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Apples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Oranges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Lettuce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Blueberries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Pork / Raspberries / Fish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Moose Meat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5574" name="TextBox 4"/>
          <p:cNvSpPr txBox="1">
            <a:spLocks noChangeArrowheads="1"/>
          </p:cNvSpPr>
          <p:nvPr/>
        </p:nvSpPr>
        <p:spPr bwMode="auto">
          <a:xfrm>
            <a:off x="1619672" y="5877272"/>
            <a:ext cx="707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/>
              <a:t>5 = Very often; 4 = Often; 3 = Occasionally; 2 = A little; 1 = Not at all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Food Systems in Rural Communities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268760"/>
            <a:ext cx="641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Local food behaviour N = 20 Aboriginal people, </a:t>
            </a:r>
            <a:r>
              <a:rPr lang="en-CA" dirty="0" err="1" smtClean="0"/>
              <a:t>Ginoogaming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u="sng" dirty="0" smtClean="0"/>
              <a:t>Reflection</a:t>
            </a:r>
            <a:r>
              <a:rPr lang="en-CA" dirty="0" smtClean="0"/>
              <a:t>:</a:t>
            </a:r>
          </a:p>
          <a:p>
            <a:pPr eaLnBrk="1" hangingPunct="1"/>
            <a:r>
              <a:rPr lang="en-CA" dirty="0" smtClean="0"/>
              <a:t>How does the international food system affect your community? Through what mechanisms do these effects occur?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3. Food Systems in Rural Communities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1. Introduction</a:t>
            </a:r>
          </a:p>
          <a:p>
            <a:pPr eaLnBrk="1" hangingPunct="1"/>
            <a:r>
              <a:rPr lang="en-CA" dirty="0" smtClean="0"/>
              <a:t>2. Food Security and Sustainability</a:t>
            </a:r>
          </a:p>
          <a:p>
            <a:pPr eaLnBrk="1" hangingPunct="1"/>
            <a:r>
              <a:rPr lang="en-CA" dirty="0" smtClean="0"/>
              <a:t>3. Food Systems in Rural Communities</a:t>
            </a:r>
          </a:p>
          <a:p>
            <a:pPr eaLnBrk="1" hangingPunct="1"/>
            <a:r>
              <a:rPr lang="en-CA" dirty="0" smtClean="0"/>
              <a:t>4. </a:t>
            </a:r>
            <a:r>
              <a:rPr lang="en-CA" dirty="0" smtClean="0"/>
              <a:t>Culture</a:t>
            </a:r>
            <a:r>
              <a:rPr lang="en-CA" dirty="0" smtClean="0"/>
              <a:t>, Food Security, and Rural Sustainability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Outline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1. Introduction</a:t>
            </a:r>
          </a:p>
          <a:p>
            <a:pPr eaLnBrk="1" hangingPunct="1"/>
            <a:r>
              <a:rPr lang="en-CA" dirty="0" smtClean="0"/>
              <a:t>2. Food Security and Sustainability</a:t>
            </a:r>
          </a:p>
          <a:p>
            <a:pPr eaLnBrk="1" hangingPunct="1"/>
            <a:r>
              <a:rPr lang="en-CA" dirty="0" smtClean="0"/>
              <a:t>3. Food Systems in Rural Communities</a:t>
            </a:r>
          </a:p>
          <a:p>
            <a:pPr eaLnBrk="1" hangingPunct="1"/>
            <a:r>
              <a:rPr lang="en-CA" dirty="0" smtClean="0"/>
              <a:t>4. </a:t>
            </a:r>
            <a:r>
              <a:rPr lang="en-CA" dirty="0" smtClean="0"/>
              <a:t>Culture</a:t>
            </a:r>
            <a:r>
              <a:rPr lang="en-CA" dirty="0" smtClean="0"/>
              <a:t>, Food Security, and Rural Sustainability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Outline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What is culture?</a:t>
            </a:r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Culture is a unique and dynamic meaning and information system, shared and transmitted by groups of people to promote survival and well-being.</a:t>
            </a:r>
          </a:p>
          <a:p>
            <a:pPr lvl="1" eaLnBrk="1" hangingPunct="1"/>
            <a:r>
              <a:rPr lang="en-CA" dirty="0" smtClean="0"/>
              <a:t>Includes attitudes, values, beliefs, practices</a:t>
            </a:r>
          </a:p>
          <a:p>
            <a:pPr lvl="1" eaLnBrk="1" hangingPunct="1"/>
            <a:r>
              <a:rPr lang="en-CA" dirty="0" smtClean="0"/>
              <a:t>Includes conscious and unconscious aspects</a:t>
            </a:r>
          </a:p>
          <a:p>
            <a:pPr eaLnBrk="1" hangingPunct="1"/>
            <a:r>
              <a:rPr lang="en-CA" dirty="0" smtClean="0"/>
              <a:t>Culture is a repository of shared knowledge</a:t>
            </a:r>
          </a:p>
          <a:p>
            <a:pPr eaLnBrk="1" hangingPunct="1"/>
            <a:r>
              <a:rPr lang="en-CA" dirty="0" smtClean="0"/>
              <a:t>A pattern that evolved to help a group of people survive</a:t>
            </a:r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37321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Matsumoto &amp; </a:t>
            </a:r>
            <a:r>
              <a:rPr lang="en-CA" dirty="0" err="1" smtClean="0"/>
              <a:t>Juang</a:t>
            </a:r>
            <a:r>
              <a:rPr lang="en-CA" dirty="0" smtClean="0"/>
              <a:t>, 2007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Food is a primary survival need</a:t>
            </a:r>
          </a:p>
          <a:p>
            <a:pPr eaLnBrk="1" hangingPunct="1"/>
            <a:r>
              <a:rPr lang="en-CA" dirty="0" smtClean="0"/>
              <a:t>Therefore, culture evolves as people acquire food and exchange the related knowledge</a:t>
            </a:r>
          </a:p>
          <a:p>
            <a:pPr eaLnBrk="1" hangingPunct="1"/>
            <a:r>
              <a:rPr lang="en-CA" dirty="0" smtClean="0"/>
              <a:t>The quest for food builds culture</a:t>
            </a:r>
          </a:p>
          <a:p>
            <a:pPr eaLnBrk="1" hangingPunct="1"/>
            <a:r>
              <a:rPr lang="en-CA" dirty="0" smtClean="0"/>
              <a:t>See McDonald (2005), Thu (2006)</a:t>
            </a:r>
            <a:endParaRPr lang="en-CA" dirty="0" smtClean="0"/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  <p:pic>
        <p:nvPicPr>
          <p:cNvPr id="4098" name="Picture 2" descr="C:\Users\Mirella\AppData\Local\Microsoft\Windows\Temporary Internet Files\Content.IE5\YQEYATEM\MC9000191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01906"/>
            <a:ext cx="3024336" cy="365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u="sng" dirty="0" smtClean="0"/>
              <a:t>Reflection</a:t>
            </a:r>
            <a:r>
              <a:rPr lang="en-CA" dirty="0" smtClean="0"/>
              <a:t>:</a:t>
            </a:r>
          </a:p>
          <a:p>
            <a:pPr eaLnBrk="1" hangingPunct="1"/>
            <a:r>
              <a:rPr lang="en-CA" dirty="0" smtClean="0"/>
              <a:t>How do you access food? What food related knowledge do you have? </a:t>
            </a:r>
          </a:p>
          <a:p>
            <a:pPr eaLnBrk="1" hangingPunct="1"/>
            <a:r>
              <a:rPr lang="en-CA" dirty="0" smtClean="0"/>
              <a:t>Where did you learn these food behaviours?</a:t>
            </a:r>
          </a:p>
          <a:p>
            <a:pPr eaLnBrk="1" hangingPunct="1"/>
            <a:r>
              <a:rPr lang="en-CA" dirty="0" smtClean="0"/>
              <a:t>What values inform your food choices?</a:t>
            </a:r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1" name="Group 27"/>
          <p:cNvGraphicFramePr>
            <a:graphicFrameLocks noGrp="1"/>
          </p:cNvGraphicFramePr>
          <p:nvPr/>
        </p:nvGraphicFramePr>
        <p:xfrm>
          <a:off x="683568" y="3140968"/>
          <a:ext cx="7561263" cy="1573213"/>
        </p:xfrm>
        <a:graphic>
          <a:graphicData uri="http://schemas.openxmlformats.org/drawingml/2006/table">
            <a:tbl>
              <a:tblPr/>
              <a:tblGrid>
                <a:gridCol w="6480175"/>
                <a:gridCol w="1081088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Cheap, Tasty, Easy, Convenient, Familiar, Available at Store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Healthy, not Salty, Sweet, or Processed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Connects me with cultural heritage, Comes from Land Nearby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7604" name="TextBox 4"/>
          <p:cNvSpPr txBox="1">
            <a:spLocks noChangeArrowheads="1"/>
          </p:cNvSpPr>
          <p:nvPr/>
        </p:nvSpPr>
        <p:spPr bwMode="auto">
          <a:xfrm>
            <a:off x="683568" y="5013176"/>
            <a:ext cx="821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/>
              <a:t>5 = Strongly Agree; 4 = Agree; 3 = Neutral; 2 = Disagree; 1 = Strongly Disagree</a:t>
            </a:r>
          </a:p>
        </p:txBody>
      </p:sp>
      <p:sp>
        <p:nvSpPr>
          <p:cNvPr id="67605" name="TextBox 5"/>
          <p:cNvSpPr txBox="1">
            <a:spLocks noChangeArrowheads="1"/>
          </p:cNvSpPr>
          <p:nvPr/>
        </p:nvSpPr>
        <p:spPr bwMode="auto">
          <a:xfrm>
            <a:off x="467544" y="2348880"/>
            <a:ext cx="660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dirty="0"/>
              <a:t>When choosing food it is important to me that…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323528" y="1124744"/>
            <a:ext cx="8352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CA" sz="2000" dirty="0" smtClean="0"/>
              <a:t>Food values guiding food behaviour, N=20, </a:t>
            </a:r>
            <a:r>
              <a:rPr lang="en-CA" sz="2000" dirty="0" err="1" smtClean="0"/>
              <a:t>Ginoogaming</a:t>
            </a:r>
            <a:r>
              <a:rPr lang="en-CA" sz="2000" dirty="0" smtClean="0"/>
              <a:t> First Nation</a:t>
            </a:r>
            <a:endParaRPr lang="en-CA" sz="20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7544" y="332656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Culture, Food Security, and Rural Sustainability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See also Jaffe and </a:t>
            </a:r>
            <a:r>
              <a:rPr lang="en-CA" dirty="0" err="1" smtClean="0"/>
              <a:t>Gertler</a:t>
            </a:r>
            <a:r>
              <a:rPr lang="en-CA" dirty="0" smtClean="0"/>
              <a:t> (2006) re “Consumer Deskilling and the transformation of food systems”</a:t>
            </a:r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  <p:pic>
        <p:nvPicPr>
          <p:cNvPr id="5124" name="Picture 4" descr="C:\Users\Mirella\AppData\Local\Microsoft\Windows\Temporary Internet Files\Content.IE5\SEFSO729\MC9000574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2989842" cy="301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u="sng" dirty="0" smtClean="0"/>
              <a:t>Reflection</a:t>
            </a:r>
            <a:r>
              <a:rPr lang="en-CA" dirty="0" smtClean="0"/>
              <a:t>:</a:t>
            </a:r>
          </a:p>
          <a:p>
            <a:pPr eaLnBrk="1" hangingPunct="1"/>
            <a:r>
              <a:rPr lang="en-CA" dirty="0" smtClean="0"/>
              <a:t>Is the culture that is evolving in response to market-based food acquisition really suitable for long term survival and adaptation in place?</a:t>
            </a:r>
          </a:p>
          <a:p>
            <a:pPr eaLnBrk="1" hangingPunct="1"/>
            <a:r>
              <a:rPr lang="en-CA" dirty="0" smtClean="0"/>
              <a:t>If culture evolves to support food acquisition and survival in a given place, what happens as our food system goes global?</a:t>
            </a:r>
          </a:p>
          <a:p>
            <a:pPr eaLnBrk="1" hangingPunct="1"/>
            <a:r>
              <a:rPr lang="en-CA" dirty="0" smtClean="0"/>
              <a:t>Does the homogenization of the food system produce a homogenization of culture?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Local food knowledge is going underground, forming a subculture</a:t>
            </a:r>
          </a:p>
          <a:p>
            <a:pPr eaLnBrk="1" hangingPunct="1"/>
            <a:r>
              <a:rPr lang="en-CA" dirty="0" smtClean="0"/>
              <a:t>Locall</a:t>
            </a:r>
            <a:r>
              <a:rPr lang="en-CA" dirty="0" smtClean="0"/>
              <a:t>y rooted knowledge of food acquisition traded across generations within families</a:t>
            </a:r>
          </a:p>
          <a:p>
            <a:pPr eaLnBrk="1" hangingPunct="1"/>
            <a:r>
              <a:rPr lang="en-CA" dirty="0" smtClean="0"/>
              <a:t>This knowledge is not recorded, accessible orally only for those who are connected and depends upon interested young people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  <p:pic>
        <p:nvPicPr>
          <p:cNvPr id="5" name="Picture 3" descr="C:\Users\Mirella\AppData\Local\Microsoft\Windows\Temporary Internet Files\Content.IE5\YQEYATEM\MP9004069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26091"/>
            <a:ext cx="3347864" cy="223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Participation in traditional food behaviour is associated with well-being and sense of cultural connection</a:t>
            </a:r>
          </a:p>
          <a:p>
            <a:pPr eaLnBrk="1" hangingPunct="1"/>
            <a:r>
              <a:rPr lang="en-CA" dirty="0" smtClean="0"/>
              <a:t>As shown in two studies with</a:t>
            </a:r>
            <a:r>
              <a:rPr lang="en-CA" dirty="0" smtClean="0"/>
              <a:t> Aboriginal communities: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1187624" y="4725144"/>
            <a:ext cx="704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/>
              <a:t>5 = Very often; 4 = Often; 3 = Occasionally; 2 = A little; 1 = Not at all</a:t>
            </a:r>
          </a:p>
        </p:txBody>
      </p:sp>
      <p:graphicFrame>
        <p:nvGraphicFramePr>
          <p:cNvPr id="71723" name="Group 43"/>
          <p:cNvGraphicFramePr>
            <a:graphicFrameLocks noGrp="1"/>
          </p:cNvGraphicFramePr>
          <p:nvPr/>
        </p:nvGraphicFramePr>
        <p:xfrm>
          <a:off x="1115616" y="2348880"/>
          <a:ext cx="7358062" cy="2219325"/>
        </p:xfrm>
        <a:graphic>
          <a:graphicData uri="http://schemas.openxmlformats.org/drawingml/2006/table">
            <a:tbl>
              <a:tblPr/>
              <a:tblGrid>
                <a:gridCol w="1658937"/>
                <a:gridCol w="1371600"/>
                <a:gridCol w="1511300"/>
                <a:gridCol w="1344613"/>
                <a:gridCol w="1471612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Health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Life Satisfaction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Social 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Food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Food Source: Fish &amp; Hunt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.49*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.50*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Value Local &amp;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.59**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.67***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.67***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395536" y="548680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Culture, Food Security, and Rural Sustainability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783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Key Correlations, N=20 Aboriginal people, </a:t>
            </a:r>
            <a:r>
              <a:rPr lang="en-CA" sz="2400" dirty="0" err="1" smtClean="0"/>
              <a:t>Ginoogaming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What </a:t>
            </a:r>
            <a:r>
              <a:rPr lang="en-CA" dirty="0" smtClean="0"/>
              <a:t>keeps communities well, helps them adapt to change, helps them organize in sustainable ways?</a:t>
            </a:r>
          </a:p>
          <a:p>
            <a:pPr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1. Introduction</a:t>
            </a:r>
            <a:endParaRPr lang="en-CA" dirty="0"/>
          </a:p>
        </p:txBody>
      </p:sp>
      <p:pic>
        <p:nvPicPr>
          <p:cNvPr id="2050" name="Picture 2" descr="C:\Users\Mirella\AppData\Local\Microsoft\Windows\Temporary Internet Files\Content.IE5\47L2YPG2\MC90043961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51438"/>
            <a:ext cx="3275856" cy="360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eaLnBrk="1" hangingPunct="1"/>
            <a:r>
              <a:rPr lang="en-CA" sz="2000" dirty="0" smtClean="0"/>
              <a:t>Key Correlations, N = 21 Aboriginal people, </a:t>
            </a:r>
            <a:r>
              <a:rPr lang="en-CA" sz="2000" dirty="0" err="1" smtClean="0"/>
              <a:t>Aroland</a:t>
            </a:r>
            <a:r>
              <a:rPr lang="en-CA" sz="2000" dirty="0" smtClean="0"/>
              <a:t>: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6" y="1772816"/>
          <a:ext cx="792088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0"/>
                <a:gridCol w="1368152"/>
                <a:gridCol w="1440160"/>
                <a:gridCol w="1440160"/>
                <a:gridCol w="1224138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Fish - Winter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Fish –</a:t>
                      </a:r>
                      <a:r>
                        <a:rPr lang="en-CA" baseline="0" dirty="0" smtClean="0"/>
                        <a:t> Spring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Fish - Summer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Fish - Fall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Life Satisfaction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.49*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.48*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Connection to Nature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.47*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.37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.46*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.52*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Connection to land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.65**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Aboriginal cultural participation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.66**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Sense of Purpose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.39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.72**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.67**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Self-rated Health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.49*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.20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Self-rated Exercise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.51*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.49*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.54*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8304" y="5589240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 P &lt; .05</a:t>
            </a:r>
          </a:p>
          <a:p>
            <a:r>
              <a:rPr lang="en-CA" dirty="0" smtClean="0"/>
              <a:t>** p &lt; .01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u="sng" dirty="0" smtClean="0"/>
              <a:t>Reflection</a:t>
            </a:r>
            <a:r>
              <a:rPr lang="en-CA" dirty="0" smtClean="0"/>
              <a:t>:</a:t>
            </a:r>
          </a:p>
          <a:p>
            <a:pPr eaLnBrk="1" hangingPunct="1"/>
            <a:r>
              <a:rPr lang="en-CA" dirty="0" smtClean="0"/>
              <a:t>What recommendations would you now make to strengthen sustainability and well-being in rural communities?</a:t>
            </a:r>
            <a:endParaRPr lang="en-CA" dirty="0" smtClean="0"/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  <a:p>
            <a:pPr lvl="1"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4. </a:t>
            </a:r>
            <a:r>
              <a:rPr lang="en-CA" sz="2400" dirty="0" smtClean="0"/>
              <a:t>Culture, Food Security, and Rural Sustainability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1. Introduction</a:t>
            </a:r>
          </a:p>
          <a:p>
            <a:pPr eaLnBrk="1" hangingPunct="1"/>
            <a:r>
              <a:rPr lang="en-CA" dirty="0" smtClean="0"/>
              <a:t>2. Food Security and Sustainability</a:t>
            </a:r>
          </a:p>
          <a:p>
            <a:pPr eaLnBrk="1" hangingPunct="1"/>
            <a:r>
              <a:rPr lang="en-CA" dirty="0" smtClean="0"/>
              <a:t>3. Food Systems in Rural Communities</a:t>
            </a:r>
          </a:p>
          <a:p>
            <a:pPr eaLnBrk="1" hangingPunct="1"/>
            <a:r>
              <a:rPr lang="en-CA" dirty="0" smtClean="0"/>
              <a:t>4. </a:t>
            </a:r>
            <a:r>
              <a:rPr lang="en-CA" dirty="0" smtClean="0"/>
              <a:t>Culture</a:t>
            </a:r>
            <a:r>
              <a:rPr lang="en-CA" dirty="0" smtClean="0"/>
              <a:t>, Food Security, and Rural Sustainability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Outline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Reflect on the discussion questions posed in this presentation</a:t>
            </a:r>
          </a:p>
          <a:p>
            <a:pPr eaLnBrk="1" hangingPunct="1"/>
            <a:r>
              <a:rPr lang="en-CA" dirty="0" smtClean="0"/>
              <a:t>Be prepared to engage in discussion on Friday.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See you </a:t>
            </a:r>
            <a:r>
              <a:rPr lang="en-CA" dirty="0" smtClean="0"/>
              <a:t>on Friday!</a:t>
            </a:r>
            <a:endParaRPr lang="en-CA" dirty="0"/>
          </a:p>
        </p:txBody>
      </p:sp>
      <p:pic>
        <p:nvPicPr>
          <p:cNvPr id="1026" name="Picture 2" descr="C:\Users\Mirella\AppData\Local\Microsoft\Windows\Temporary Internet Files\Content.IE5\CQXVMFC8\MP9002890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84426"/>
            <a:ext cx="5580112" cy="367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1. Introduction</a:t>
            </a:r>
          </a:p>
          <a:p>
            <a:pPr eaLnBrk="1" hangingPunct="1"/>
            <a:r>
              <a:rPr lang="en-CA" dirty="0" smtClean="0"/>
              <a:t>2. Food Security and Sustainability</a:t>
            </a:r>
          </a:p>
          <a:p>
            <a:pPr eaLnBrk="1" hangingPunct="1"/>
            <a:r>
              <a:rPr lang="en-CA" dirty="0" smtClean="0"/>
              <a:t>3. Food Systems in Rural Communities</a:t>
            </a:r>
          </a:p>
          <a:p>
            <a:pPr eaLnBrk="1" hangingPunct="1"/>
            <a:r>
              <a:rPr lang="en-CA" dirty="0" smtClean="0"/>
              <a:t>4. </a:t>
            </a:r>
            <a:r>
              <a:rPr lang="en-CA" dirty="0" smtClean="0"/>
              <a:t>Culture</a:t>
            </a:r>
            <a:r>
              <a:rPr lang="en-CA" dirty="0" smtClean="0"/>
              <a:t>, Food Security, and Rural Sustainability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Outline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u="sng" dirty="0" smtClean="0"/>
              <a:t>Food Security</a:t>
            </a:r>
            <a:r>
              <a:rPr lang="en-CA" dirty="0" smtClean="0"/>
              <a:t>: </a:t>
            </a:r>
          </a:p>
          <a:p>
            <a:pPr eaLnBrk="1" hangingPunct="1"/>
            <a:r>
              <a:rPr lang="en-CA" dirty="0" smtClean="0"/>
              <a:t>“Access by all people at all times to enough food for an active, healthy life. It includes at a minimum, </a:t>
            </a:r>
          </a:p>
          <a:p>
            <a:pPr lvl="1" eaLnBrk="1" hangingPunct="1"/>
            <a:r>
              <a:rPr lang="en-CA" dirty="0" smtClean="0"/>
              <a:t>(a) the ready availability of nutritionally adequate and safe foods, and </a:t>
            </a:r>
          </a:p>
          <a:p>
            <a:pPr lvl="1" eaLnBrk="1" hangingPunct="1"/>
            <a:r>
              <a:rPr lang="en-CA" dirty="0" smtClean="0"/>
              <a:t>(b) the assured ability to acquire acceptable foods in socially acceptable ways</a:t>
            </a:r>
            <a:r>
              <a:rPr lang="en-CA" dirty="0" smtClean="0"/>
              <a:t>.”</a:t>
            </a:r>
          </a:p>
          <a:p>
            <a:pPr lvl="1" eaLnBrk="1" hangingPunct="1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2. Food Security and Sustainability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86916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Anderson, 1990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What are some factors that affect a person’s food security?</a:t>
            </a:r>
          </a:p>
          <a:p>
            <a:pPr eaLnBrk="1" hangingPunct="1"/>
            <a:r>
              <a:rPr lang="en-CA" dirty="0" smtClean="0"/>
              <a:t>Food insecurity often equated with poverty</a:t>
            </a:r>
          </a:p>
          <a:p>
            <a:pPr lvl="1" eaLnBrk="1" hangingPunct="1"/>
            <a:r>
              <a:rPr lang="en-CA" dirty="0" smtClean="0"/>
              <a:t>E.g., “in the past year I did not have enough money to buy food”</a:t>
            </a:r>
          </a:p>
          <a:p>
            <a:pPr eaLnBrk="1" hangingPunct="1"/>
            <a:r>
              <a:rPr lang="en-CA" dirty="0" smtClean="0"/>
              <a:t>Does lacking money necessitate food insecurity (in rural communities in particular)?</a:t>
            </a:r>
          </a:p>
          <a:p>
            <a:pPr lvl="1" eaLnBrk="1" hangingPunct="1"/>
            <a:r>
              <a:rPr lang="en-CA" dirty="0" smtClean="0"/>
              <a:t>What about people’s ability to acquire food from the land around </a:t>
            </a:r>
            <a:r>
              <a:rPr lang="en-CA" dirty="0" smtClean="0"/>
              <a:t>them?</a:t>
            </a:r>
            <a:endParaRPr lang="en-CA" dirty="0" smtClean="0"/>
          </a:p>
          <a:p>
            <a:pPr lvl="1" eaLnBrk="1" hangingPunct="1"/>
            <a:r>
              <a:rPr lang="en-CA" dirty="0" smtClean="0"/>
              <a:t>Is health defined exclusively in the realm of the market economy?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2. Food Security and Sustainability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u="sng" dirty="0" smtClean="0"/>
              <a:t>Reflection</a:t>
            </a:r>
            <a:r>
              <a:rPr lang="en-CA" dirty="0" smtClean="0"/>
              <a:t>:</a:t>
            </a:r>
          </a:p>
          <a:p>
            <a:pPr eaLnBrk="1" hangingPunct="1"/>
            <a:r>
              <a:rPr lang="en-CA" dirty="0" smtClean="0"/>
              <a:t>What are some factors, other than income, that affect food security? Are there factors unique to rural communities? </a:t>
            </a:r>
          </a:p>
          <a:p>
            <a:pPr eaLnBrk="1" hangingPunct="1"/>
            <a:r>
              <a:rPr lang="en-CA" dirty="0" smtClean="0"/>
              <a:t>Prepare to discuss these in class.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2. Food Security and Sustainability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What is the relationship between food security and sustainability?</a:t>
            </a:r>
          </a:p>
          <a:p>
            <a:pPr eaLnBrk="1" hangingPunct="1"/>
            <a:r>
              <a:rPr lang="en-CA" dirty="0" smtClean="0"/>
              <a:t>A truly sustainable community is one that is also food secure.</a:t>
            </a:r>
          </a:p>
          <a:p>
            <a:pPr lvl="1" eaLnBrk="1" hangingPunct="1"/>
            <a:r>
              <a:rPr lang="en-CA" dirty="0" smtClean="0"/>
              <a:t>Meeting today’s food needs without compromising the ability of future generations to meet their needs.</a:t>
            </a:r>
          </a:p>
          <a:p>
            <a:pPr eaLnBrk="1" hangingPunct="1"/>
            <a:r>
              <a:rPr lang="en-CA" dirty="0" smtClean="0"/>
              <a:t>One step further…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2. Food Security and Sustainability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In order to be food secure, one must live in a sustainable community.</a:t>
            </a:r>
          </a:p>
          <a:p>
            <a:pPr eaLnBrk="1" hangingPunct="1"/>
            <a:r>
              <a:rPr lang="en-CA" dirty="0" smtClean="0"/>
              <a:t>If a community does not have the capacity to produce its own food in a sustainable way, are its citizens food secure?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2. Food Security and Sustainability</a:t>
            </a:r>
            <a:endParaRPr lang="en-CA" dirty="0"/>
          </a:p>
        </p:txBody>
      </p:sp>
      <p:pic>
        <p:nvPicPr>
          <p:cNvPr id="3076" name="Picture 4" descr="C:\Users\Mirella\AppData\Local\Microsoft\Windows\Temporary Internet Files\Content.IE5\SEFSO729\MC9000500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104" y="3645024"/>
            <a:ext cx="253289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540</TotalTime>
  <Words>1652</Words>
  <Application>Microsoft Office PowerPoint</Application>
  <PresentationFormat>On-screen Show (4:3)</PresentationFormat>
  <Paragraphs>295</Paragraphs>
  <Slides>33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Food Security and Cultural Connectedness</vt:lpstr>
      <vt:lpstr>Outline</vt:lpstr>
      <vt:lpstr>1. Introduction</vt:lpstr>
      <vt:lpstr>Outline</vt:lpstr>
      <vt:lpstr>2. Food Security and Sustainability</vt:lpstr>
      <vt:lpstr>2. Food Security and Sustainability</vt:lpstr>
      <vt:lpstr>2. Food Security and Sustainability</vt:lpstr>
      <vt:lpstr>2. Food Security and Sustainability</vt:lpstr>
      <vt:lpstr>2. Food Security and Sustainability</vt:lpstr>
      <vt:lpstr>2. Food Security and Sustainability</vt:lpstr>
      <vt:lpstr>Outline</vt:lpstr>
      <vt:lpstr>3. Food Systems in Rural Communities</vt:lpstr>
      <vt:lpstr>3. Food Systems in Rural Communities</vt:lpstr>
      <vt:lpstr>3. Food Systems in Rural Communities</vt:lpstr>
      <vt:lpstr>3. Food Systems in Rural Communities</vt:lpstr>
      <vt:lpstr>3. Food Systems in Rural Communities</vt:lpstr>
      <vt:lpstr>Slide 17</vt:lpstr>
      <vt:lpstr>3. Food Systems in Rural Communities</vt:lpstr>
      <vt:lpstr>Outline</vt:lpstr>
      <vt:lpstr>4. Culture, Food Security, and Rural Sustainability</vt:lpstr>
      <vt:lpstr>4. Culture, Food Security, and Rural Sustainability</vt:lpstr>
      <vt:lpstr>4. Culture, Food Security, and Rural Sustainability</vt:lpstr>
      <vt:lpstr>4. Culture, Food Security, and Rural Sustainability</vt:lpstr>
      <vt:lpstr>Slide 24</vt:lpstr>
      <vt:lpstr>4. Culture, Food Security, and Rural Sustainability</vt:lpstr>
      <vt:lpstr>4. Culture, Food Security, and Rural Sustainability</vt:lpstr>
      <vt:lpstr>4. Culture, Food Security, and Rural Sustainability</vt:lpstr>
      <vt:lpstr>4. Culture, Food Security, and Rural Sustainability</vt:lpstr>
      <vt:lpstr>Slide 29</vt:lpstr>
      <vt:lpstr>4. Culture, Food Security, and Rural Sustainability</vt:lpstr>
      <vt:lpstr>4. Culture, Food Security, and Rural Sustainability</vt:lpstr>
      <vt:lpstr>Outline</vt:lpstr>
      <vt:lpstr>See you on Friday!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Mirella Stroink</dc:creator>
  <cp:lastModifiedBy>Mirella Stroink</cp:lastModifiedBy>
  <cp:revision>54</cp:revision>
  <dcterms:created xsi:type="dcterms:W3CDTF">2009-09-04T14:31:22Z</dcterms:created>
  <dcterms:modified xsi:type="dcterms:W3CDTF">2010-10-14T20:21:28Z</dcterms:modified>
</cp:coreProperties>
</file>